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7" r:id="rId3"/>
    <p:sldId id="258" r:id="rId4"/>
    <p:sldId id="259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86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vk.com/public21692342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99792" y="548680"/>
            <a:ext cx="5936447" cy="6288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Bahnschrift SemiBold Condensed" pitchFamily="34" charset="0"/>
              </a:rPr>
              <a:t>Муниципальное бюджетное общеобразовательное учреждение </a:t>
            </a:r>
            <a:br>
              <a:rPr lang="ru-RU" sz="2800" dirty="0">
                <a:solidFill>
                  <a:schemeClr val="tx1"/>
                </a:solidFill>
                <a:latin typeface="Bahnschrift SemiBold Condensed" pitchFamily="34" charset="0"/>
              </a:rPr>
            </a:br>
            <a:r>
              <a:rPr lang="ru-RU" sz="2800" dirty="0">
                <a:solidFill>
                  <a:schemeClr val="tx1"/>
                </a:solidFill>
                <a:latin typeface="Bahnschrift SemiBold Condensed" pitchFamily="34" charset="0"/>
              </a:rPr>
              <a:t>«</a:t>
            </a:r>
            <a:r>
              <a:rPr lang="ru-RU" sz="2800" dirty="0" err="1">
                <a:solidFill>
                  <a:schemeClr val="tx1"/>
                </a:solidFill>
                <a:latin typeface="Bahnschrift SemiBold Condensed" pitchFamily="34" charset="0"/>
              </a:rPr>
              <a:t>Столбищенская</a:t>
            </a:r>
            <a:r>
              <a:rPr lang="ru-RU" sz="2800" dirty="0">
                <a:solidFill>
                  <a:schemeClr val="tx1"/>
                </a:solidFill>
                <a:latin typeface="Bahnschrift SemiBold Condensed" pitchFamily="34" charset="0"/>
              </a:rPr>
              <a:t> средняя общеобразовательная школа им. Героя Советского Союза Алексея Петровича Малышева</a:t>
            </a:r>
            <a:r>
              <a:rPr lang="ru-RU" sz="2800" dirty="0">
                <a:solidFill>
                  <a:schemeClr val="tx1"/>
                </a:solidFill>
              </a:rPr>
              <a:t>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39"/>
            <a:ext cx="2066925" cy="20431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12976"/>
            <a:ext cx="4518025" cy="652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763" y="3201305"/>
            <a:ext cx="4320480" cy="655272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726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8452080"/>
              </p:ext>
            </p:extLst>
          </p:nvPr>
        </p:nvGraphicFramePr>
        <p:xfrm>
          <a:off x="323528" y="204274"/>
          <a:ext cx="8639943" cy="5960591"/>
        </p:xfrm>
        <a:graphic>
          <a:graphicData uri="http://schemas.openxmlformats.org/drawingml/2006/table">
            <a:tbl>
              <a:tblPr firstRow="1" firstCol="1" bandRow="1"/>
              <a:tblGrid>
                <a:gridCol w="4319521"/>
                <a:gridCol w="4320422"/>
              </a:tblGrid>
              <a:tr h="17281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Полное название образовательной организации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соответствии с уставом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1" marR="5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Столбищенская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средняя общеобразовательная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школа имени Героя Советского Союза А.П. Малышева»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Лаишевского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муниципального района Республики Татарстан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1" marR="5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Дата создания ОУ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1" marR="5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1936 г.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1" marR="5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67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Почтовый адрес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1" marR="5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422624, Республика Татарстан,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Лаишевский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район, с.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Столбище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ул. Школьная, д. 10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1" marR="5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95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Интернет ресурсы (адреса страниц, сайтов, аккаунты в социальных сетях)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1" marR="5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https://vk.com/public216923421</a:t>
                      </a:r>
                      <a:endParaRPr lang="ru-RU" sz="16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https://edu.tatar.ru/laishevo/stolbishi/sch</a:t>
                      </a:r>
                      <a:endParaRPr lang="ru-RU" sz="16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sch248@mail.ru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1" marR="5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ФИО руководителя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1" marR="5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Романова Ирина Юрьевна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1" marR="5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ФИО зам. руководителя по воспитательной работе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1" marR="5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Юлдашева Гульнара </a:t>
                      </a:r>
                      <a:r>
                        <a:rPr lang="ru-RU" sz="16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Ринатовна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1" marR="5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учеников в ОУ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1" marR="5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1015 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учащихся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1" marR="5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классов старшей школы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1" marR="5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1" marR="5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2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Дата создания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1" marR="5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 марта 2012г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1" marR="54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34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6512511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Цели и задачи школьного самоуправления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59632" y="2132856"/>
            <a:ext cx="6400800" cy="347472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1. Становление воспитательной системы через формирование единого общешкольного коллектива;</a:t>
            </a:r>
          </a:p>
          <a:p>
            <a:pPr marL="0" indent="0">
              <a:buNone/>
            </a:pPr>
            <a:r>
              <a:rPr lang="ru-RU" dirty="0" smtClean="0"/>
              <a:t>2. Приобщение личности к общечеловеческим ценностям;</a:t>
            </a:r>
          </a:p>
          <a:p>
            <a:pPr marL="0" indent="0">
              <a:buNone/>
            </a:pPr>
            <a:r>
              <a:rPr lang="ru-RU" dirty="0" smtClean="0"/>
              <a:t>3. Создание условий для самовыражения, самоутверждения;</a:t>
            </a:r>
          </a:p>
          <a:p>
            <a:pPr marL="0" indent="0">
              <a:buNone/>
            </a:pPr>
            <a:r>
              <a:rPr lang="ru-RU" dirty="0" smtClean="0"/>
              <a:t>4. Развитие творчества, инициативы, формирование активной гражданской позиции школьников;</a:t>
            </a:r>
          </a:p>
          <a:p>
            <a:pPr marL="0" indent="0">
              <a:buNone/>
            </a:pPr>
            <a:r>
              <a:rPr lang="ru-RU" dirty="0" smtClean="0"/>
              <a:t>5. Создание условий для развития отношений заботы друг о друге, о школе, о младших, взаимоуважение детей и взрослых.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039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25704"/>
            <a:ext cx="91440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Руководящим органом, обеспечивающим всех органов школьного самоуправления на решение общешкольных проблем и развитие школы – является Совет Старшеклассников.</a:t>
            </a:r>
            <a:endParaRPr lang="ru-RU" sz="2800" dirty="0"/>
          </a:p>
        </p:txBody>
      </p:sp>
      <p:pic>
        <p:nvPicPr>
          <p:cNvPr id="2050" name="Picture 2" descr="C:\Users\Ученик\Downloads\IMG_83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88840"/>
            <a:ext cx="6552728" cy="455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26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33916"/>
            <a:ext cx="9144000" cy="21709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Исполнительным органом, обеспечивающим связь между Советом Старшеклассников и всеми другими исполнительными органами школьного самоуправления является АКТИВ.</a:t>
            </a:r>
          </a:p>
          <a:p>
            <a:pPr marL="0" indent="0" algn="ctr">
              <a:buNone/>
            </a:pPr>
            <a:r>
              <a:rPr lang="ru-RU" dirty="0" smtClean="0"/>
              <a:t>Исполнительны орган кадетских классов – Актив Кадетского Корпуса (АКК)</a:t>
            </a:r>
            <a:endParaRPr lang="ru-RU" dirty="0"/>
          </a:p>
        </p:txBody>
      </p:sp>
      <p:pic>
        <p:nvPicPr>
          <p:cNvPr id="3076" name="Picture 4" descr="https://edu.tatar.ru/upload/gallery_photo/2153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1" y="1988840"/>
            <a:ext cx="7092280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52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Председателем школьного самоуправления является </a:t>
            </a:r>
            <a:r>
              <a:rPr lang="ru-RU" dirty="0" err="1" smtClean="0"/>
              <a:t>Мухаммадиева</a:t>
            </a:r>
            <a:r>
              <a:rPr lang="ru-RU" dirty="0" smtClean="0"/>
              <a:t> </a:t>
            </a:r>
            <a:r>
              <a:rPr lang="ru-RU" dirty="0" err="1" smtClean="0"/>
              <a:t>Самира</a:t>
            </a:r>
            <a:r>
              <a:rPr lang="ru-RU" dirty="0" smtClean="0"/>
              <a:t>, </a:t>
            </a:r>
            <a:r>
              <a:rPr lang="ru-RU" dirty="0" smtClean="0"/>
              <a:t>а секретарем, Составляющим протоколы на каждом собрании совета старшеклассников, является </a:t>
            </a:r>
            <a:r>
              <a:rPr lang="ru-RU" dirty="0" smtClean="0"/>
              <a:t>Шпилева Арина.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628800"/>
            <a:ext cx="6108171" cy="45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93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60960" y="1"/>
            <a:ext cx="9144000" cy="1628800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>
              <a:latin typeface="Arial Black" pitchFamily="34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Arial Black" pitchFamily="34" charset="0"/>
              </a:rPr>
              <a:t>Ведется </a:t>
            </a:r>
            <a:r>
              <a:rPr lang="ru-RU" dirty="0" smtClean="0">
                <a:latin typeface="Arial Black" pitchFamily="34" charset="0"/>
              </a:rPr>
              <a:t>работа по </a:t>
            </a:r>
            <a:r>
              <a:rPr lang="ru-RU" dirty="0" smtClean="0">
                <a:latin typeface="Arial Black" pitchFamily="34" charset="0"/>
              </a:rPr>
              <a:t>6 </a:t>
            </a:r>
            <a:r>
              <a:rPr lang="ru-RU" dirty="0" smtClean="0">
                <a:latin typeface="Arial Black" pitchFamily="34" charset="0"/>
              </a:rPr>
              <a:t>секторам,</a:t>
            </a:r>
          </a:p>
          <a:p>
            <a:pPr marL="0" indent="0" algn="ctr">
              <a:buNone/>
            </a:pPr>
            <a:r>
              <a:rPr lang="ru-RU" dirty="0" smtClean="0">
                <a:latin typeface="Arial Black" pitchFamily="34" charset="0"/>
              </a:rPr>
              <a:t> </a:t>
            </a:r>
            <a:r>
              <a:rPr lang="ru-RU" dirty="0" smtClean="0">
                <a:latin typeface="Arial Black" pitchFamily="34" charset="0"/>
              </a:rPr>
              <a:t>у каждого сектора есть свой куратор.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916832"/>
            <a:ext cx="7157253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 algn="ctr">
              <a:buFont typeface="Arial" pitchFamily="34" charset="0"/>
              <a:buChar char="•"/>
            </a:pPr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Медиа сектор</a:t>
            </a:r>
          </a:p>
          <a:p>
            <a:pPr marL="685800" indent="-685800" algn="ctr">
              <a:buFont typeface="Arial" pitchFamily="34" charset="0"/>
              <a:buChar char="•"/>
            </a:pPr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Культурный сектор</a:t>
            </a:r>
          </a:p>
          <a:p>
            <a:pPr marL="685800" indent="-685800" algn="ctr">
              <a:buFont typeface="Arial" pitchFamily="34" charset="0"/>
              <a:buChar char="•"/>
            </a:pPr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Художественный сектор</a:t>
            </a:r>
          </a:p>
          <a:p>
            <a:pPr marL="685800" indent="-685800" algn="ctr">
              <a:buFont typeface="Arial" pitchFamily="34" charset="0"/>
              <a:buChar char="•"/>
            </a:pPr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Спортивный сектор</a:t>
            </a:r>
          </a:p>
          <a:p>
            <a:pPr marL="685800" indent="-685800" algn="ctr">
              <a:buFont typeface="Arial" pitchFamily="34" charset="0"/>
              <a:buChar char="•"/>
            </a:pPr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Научный сектор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9503" y="1305341"/>
            <a:ext cx="6764993" cy="4832092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marL="685800" indent="-685800" algn="ctr">
              <a:buFont typeface="Arial" pitchFamily="34" charset="0"/>
              <a:buChar char="•"/>
            </a:pPr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Медиа сектор</a:t>
            </a:r>
          </a:p>
          <a:p>
            <a:pPr marL="685800" indent="-685800" algn="ctr">
              <a:buFont typeface="Arial" pitchFamily="34" charset="0"/>
              <a:buChar char="•"/>
            </a:pPr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Культурный сектор</a:t>
            </a:r>
          </a:p>
          <a:p>
            <a:pPr marL="685800" indent="-685800" algn="ctr">
              <a:buFont typeface="Arial" pitchFamily="34" charset="0"/>
              <a:buChar char="•"/>
            </a:pPr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Арт сектор</a:t>
            </a:r>
          </a:p>
          <a:p>
            <a:pPr marL="685800" indent="-685800" algn="ctr">
              <a:buFont typeface="Arial" pitchFamily="34" charset="0"/>
              <a:buChar char="•"/>
            </a:pPr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Спортивный сектор</a:t>
            </a:r>
          </a:p>
          <a:p>
            <a:pPr marL="685800" indent="-685800" algn="ctr">
              <a:buFont typeface="Arial" pitchFamily="34" charset="0"/>
              <a:buChar char="•"/>
            </a:pPr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Научный сектор </a:t>
            </a:r>
          </a:p>
          <a:p>
            <a:pPr marL="685800" indent="-685800" algn="ctr">
              <a:buFont typeface="Arial" pitchFamily="34" charset="0"/>
              <a:buChar char="•"/>
            </a:pPr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Волонтерский сектор</a:t>
            </a:r>
          </a:p>
          <a:p>
            <a:pPr marL="685800" indent="-685800" algn="ctr">
              <a:buFont typeface="Arial" pitchFamily="34" charset="0"/>
              <a:buChar char="•"/>
            </a:pPr>
            <a:r>
              <a:rPr lang="ru-RU" sz="4400" b="1" cap="none" spc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Кадетский сектор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478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1382</TotalTime>
  <Words>280</Words>
  <Application>Microsoft Office PowerPoint</Application>
  <PresentationFormat>Экран 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Муниципальное бюджетное общеобразовательное учреждение  «Столбищенская средняя общеобразовательная школа им. Героя Советского Союза Алексея Петровича Малышева»</vt:lpstr>
      <vt:lpstr>Презентация PowerPoint</vt:lpstr>
      <vt:lpstr>Цели и задачи школьного самоуправления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Ученик</cp:lastModifiedBy>
  <cp:revision>9</cp:revision>
  <dcterms:created xsi:type="dcterms:W3CDTF">2015-11-24T12:59:33Z</dcterms:created>
  <dcterms:modified xsi:type="dcterms:W3CDTF">2024-10-15T05:12:54Z</dcterms:modified>
</cp:coreProperties>
</file>